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285" r:id="rId24"/>
    <p:sldId id="303" r:id="rId25"/>
    <p:sldId id="304" r:id="rId26"/>
    <p:sldId id="298" r:id="rId27"/>
    <p:sldId id="301" r:id="rId28"/>
    <p:sldId id="302" r:id="rId29"/>
    <p:sldId id="297" r:id="rId30"/>
    <p:sldId id="26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700FF"/>
    <a:srgbClr val="FF0700"/>
    <a:srgbClr val="FFD6D9"/>
    <a:srgbClr val="C0C9FF"/>
    <a:srgbClr val="FF9AA1"/>
    <a:srgbClr val="000000"/>
    <a:srgbClr val="FF0800"/>
    <a:srgbClr val="008B00"/>
    <a:srgbClr val="008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94801"/>
  </p:normalViewPr>
  <p:slideViewPr>
    <p:cSldViewPr snapToGrid="0" snapToObjects="1">
      <p:cViewPr varScale="1">
        <p:scale>
          <a:sx n="107" d="100"/>
          <a:sy n="107" d="100"/>
        </p:scale>
        <p:origin x="6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structure, terms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consistently better saturation, about one dimension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...</a:t>
            </a:r>
          </a:p>
          <a:p>
            <a:r>
              <a:rPr lang="en-US" dirty="0"/>
              <a:t>I experimented with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let me be controversial for a moment</a:t>
            </a:r>
          </a:p>
          <a:p>
            <a:r>
              <a:rPr lang="en-US" dirty="0"/>
              <a:t>traditional goal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this 6 years ago, about d=5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non-unique coverage key difference with prior approaches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blue is small </a:t>
            </a:r>
            <a:r>
              <a:rPr lang="en-US" dirty="0" err="1"/>
              <a:t>rconflict</a:t>
            </a:r>
            <a:endParaRPr lang="en-US" dirty="0"/>
          </a:p>
          <a:p>
            <a:r>
              <a:rPr lang="en-US" dirty="0"/>
              <a:t>red is large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spoke from </a:t>
            </a:r>
            <a:r>
              <a:rPr lang="en-US" dirty="0" err="1"/>
              <a:t>rfree</a:t>
            </a:r>
            <a:r>
              <a:rPr lang="en-US" dirty="0"/>
              <a:t>, 2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get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two-spokes doubles the beta by the 2x </a:t>
            </a:r>
            <a:r>
              <a:rPr lang="en-US" dirty="0" err="1"/>
              <a:t>rfree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 (read)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</a:t>
            </a:r>
          </a:p>
          <a:p>
            <a:r>
              <a:rPr lang="en-US" dirty="0"/>
              <a:t>clear improvement : discovered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so great about line samples?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jpg"/><Relationship Id="rId4" Type="http://schemas.openxmlformats.org/officeDocument/2006/relationships/image" Target="../media/image78.emf"/><Relationship Id="rId9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9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5.emf"/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11" Type="http://schemas.openxmlformats.org/officeDocument/2006/relationships/image" Target="../media/image84.jpg"/><Relationship Id="rId5" Type="http://schemas.openxmlformats.org/officeDocument/2006/relationships/image" Target="../media/image90.emf"/><Relationship Id="rId10" Type="http://schemas.openxmlformats.org/officeDocument/2006/relationships/image" Target="../media/image93.emf"/><Relationship Id="rId4" Type="http://schemas.openxmlformats.org/officeDocument/2006/relationships/image" Target="../media/image38.emf"/><Relationship Id="rId9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tch/SpokeDartsPubl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image" Target="../media/image10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833178"/>
            <a:chOff x="6303723" y="1744845"/>
            <a:chExt cx="5695343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</a:t>
              </a:r>
              <a:r>
                <a:rPr lang="en-US" dirty="0" err="1"/>
                <a:t>Probabiliity</a:t>
              </a:r>
              <a:r>
                <a:rPr lang="en-US" dirty="0"/>
                <a:t>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p is small so sum of surface areas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784178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varies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Increases (but converges for high d?)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narrows,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4427456" y="736031"/>
            <a:ext cx="4111527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Beta Spoke-Darts(d) ≈ </a:t>
            </a:r>
            <a:r>
              <a:rPr lang="en-US" sz="1800" dirty="0" err="1"/>
              <a:t>Bridson</a:t>
            </a:r>
            <a:r>
              <a:rPr lang="en-US" sz="1800" dirty="0"/>
              <a:t>(d-1)</a:t>
            </a:r>
            <a:br>
              <a:rPr lang="en-US" sz="1800" dirty="0"/>
            </a:br>
            <a:r>
              <a:rPr lang="en-US" sz="1800" dirty="0"/>
              <a:t>one dimension of saturation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All these have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sharp spike at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annuli inner-radius!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the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 by spoke-length?</a:t>
            </a:r>
            <a:br>
              <a:rPr lang="en-US" sz="2000" dirty="0"/>
            </a:br>
            <a:r>
              <a:rPr lang="en-US" sz="2000" dirty="0"/>
              <a:t>                    uniform by swept volume?</a:t>
            </a:r>
          </a:p>
          <a:p>
            <a:pPr lvl="2"/>
            <a:r>
              <a:rPr lang="en-US" sz="1600" dirty="0"/>
              <a:t>Made things worse! </a:t>
            </a:r>
            <a:br>
              <a:rPr lang="en-US" sz="1600" dirty="0"/>
            </a:br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1"/>
            <a:ext cx="5377644" cy="2413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idea, guaranteed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red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red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43" grpId="0"/>
      <p:bldP spid="143" grpId="1"/>
      <p:bldP spid="122" grpId="0" animBg="1"/>
      <p:bldP spid="123" grpId="0" animBg="1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sp>
        <p:nvSpPr>
          <p:cNvPr id="19" name="Flowchart: Connector 9">
            <a:extLst>
              <a:ext uri="{FF2B5EF4-FFF2-40B4-BE49-F238E27FC236}">
                <a16:creationId xmlns:a16="http://schemas.microsoft.com/office/drawing/2014/main" id="{C3EB313D-DBF2-F14C-9325-8B48C5650B4B}"/>
              </a:ext>
            </a:extLst>
          </p:cNvPr>
          <p:cNvSpPr>
            <a:spLocks noChangeAspect="1"/>
          </p:cNvSpPr>
          <p:nvPr/>
        </p:nvSpPr>
        <p:spPr>
          <a:xfrm>
            <a:off x="1001563" y="31331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4" name="Flowchart: Connector 9">
            <a:extLst>
              <a:ext uri="{FF2B5EF4-FFF2-40B4-BE49-F238E27FC236}">
                <a16:creationId xmlns:a16="http://schemas.microsoft.com/office/drawing/2014/main" id="{F7C4E72C-54FF-7640-8CA3-018EEACDE3FA}"/>
              </a:ext>
            </a:extLst>
          </p:cNvPr>
          <p:cNvSpPr>
            <a:spLocks noChangeAspect="1"/>
          </p:cNvSpPr>
          <p:nvPr/>
        </p:nvSpPr>
        <p:spPr>
          <a:xfrm>
            <a:off x="1915963" y="355856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Flowchart: Connector 9">
            <a:extLst>
              <a:ext uri="{FF2B5EF4-FFF2-40B4-BE49-F238E27FC236}">
                <a16:creationId xmlns:a16="http://schemas.microsoft.com/office/drawing/2014/main" id="{6CB06F4C-A745-A541-8A89-E190E7465D90}"/>
              </a:ext>
            </a:extLst>
          </p:cNvPr>
          <p:cNvSpPr>
            <a:spLocks noChangeAspect="1"/>
          </p:cNvSpPr>
          <p:nvPr/>
        </p:nvSpPr>
        <p:spPr>
          <a:xfrm>
            <a:off x="1750863" y="29045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Flowchart: Connector 9">
            <a:extLst>
              <a:ext uri="{FF2B5EF4-FFF2-40B4-BE49-F238E27FC236}">
                <a16:creationId xmlns:a16="http://schemas.microsoft.com/office/drawing/2014/main" id="{835F4E42-53F6-3B48-B219-F60BFAE08817}"/>
              </a:ext>
            </a:extLst>
          </p:cNvPr>
          <p:cNvSpPr>
            <a:spLocks noChangeAspect="1"/>
          </p:cNvSpPr>
          <p:nvPr/>
        </p:nvSpPr>
        <p:spPr>
          <a:xfrm>
            <a:off x="132541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Flowchart: Connector 9">
            <a:extLst>
              <a:ext uri="{FF2B5EF4-FFF2-40B4-BE49-F238E27FC236}">
                <a16:creationId xmlns:a16="http://schemas.microsoft.com/office/drawing/2014/main" id="{6B611429-887E-2A48-80E0-76C970E15F71}"/>
              </a:ext>
            </a:extLst>
          </p:cNvPr>
          <p:cNvSpPr>
            <a:spLocks noChangeAspect="1"/>
          </p:cNvSpPr>
          <p:nvPr/>
        </p:nvSpPr>
        <p:spPr>
          <a:xfrm>
            <a:off x="2146459" y="326869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4" name="Flowchart: Connector 9">
            <a:extLst>
              <a:ext uri="{FF2B5EF4-FFF2-40B4-BE49-F238E27FC236}">
                <a16:creationId xmlns:a16="http://schemas.microsoft.com/office/drawing/2014/main" id="{241CBD70-6D00-964E-8812-B5174FC42CD9}"/>
              </a:ext>
            </a:extLst>
          </p:cNvPr>
          <p:cNvSpPr>
            <a:spLocks noChangeAspect="1"/>
          </p:cNvSpPr>
          <p:nvPr/>
        </p:nvSpPr>
        <p:spPr>
          <a:xfrm>
            <a:off x="2322363" y="383161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9062-D50B-834B-8BAB-359F8A62D7A0}"/>
              </a:ext>
            </a:extLst>
          </p:cNvPr>
          <p:cNvSpPr/>
          <p:nvPr/>
        </p:nvSpPr>
        <p:spPr bwMode="auto">
          <a:xfrm>
            <a:off x="317744" y="2729752"/>
            <a:ext cx="3657600" cy="3657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itchFamily="18" charset="0"/>
            </a:endParaRPr>
          </a:p>
        </p:txBody>
      </p:sp>
      <p:sp>
        <p:nvSpPr>
          <p:cNvPr id="50" name="Flowchart: Connector 9">
            <a:extLst>
              <a:ext uri="{FF2B5EF4-FFF2-40B4-BE49-F238E27FC236}">
                <a16:creationId xmlns:a16="http://schemas.microsoft.com/office/drawing/2014/main" id="{C4D5BCE1-3F76-6E47-B9B3-5A5BFAE84F86}"/>
              </a:ext>
            </a:extLst>
          </p:cNvPr>
          <p:cNvSpPr>
            <a:spLocks noChangeAspect="1"/>
          </p:cNvSpPr>
          <p:nvPr/>
        </p:nvSpPr>
        <p:spPr>
          <a:xfrm>
            <a:off x="1394004" y="5086450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5" name="Flowchart: Connector 9">
            <a:extLst>
              <a:ext uri="{FF2B5EF4-FFF2-40B4-BE49-F238E27FC236}">
                <a16:creationId xmlns:a16="http://schemas.microsoft.com/office/drawing/2014/main" id="{4FDE6DAE-AFDF-9542-9C6F-AE5C731A8410}"/>
              </a:ext>
            </a:extLst>
          </p:cNvPr>
          <p:cNvSpPr>
            <a:spLocks noChangeAspect="1"/>
          </p:cNvSpPr>
          <p:nvPr/>
        </p:nvSpPr>
        <p:spPr>
          <a:xfrm>
            <a:off x="1965447" y="561277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0" name="Flowchart: Connector 9">
            <a:extLst>
              <a:ext uri="{FF2B5EF4-FFF2-40B4-BE49-F238E27FC236}">
                <a16:creationId xmlns:a16="http://schemas.microsoft.com/office/drawing/2014/main" id="{BF3D9E94-B3AB-9C40-96CA-B733CCFD9078}"/>
              </a:ext>
            </a:extLst>
          </p:cNvPr>
          <p:cNvSpPr>
            <a:spLocks noChangeAspect="1"/>
          </p:cNvSpPr>
          <p:nvPr/>
        </p:nvSpPr>
        <p:spPr>
          <a:xfrm>
            <a:off x="1415145" y="574101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5" name="Flowchart: Connector 9">
            <a:extLst>
              <a:ext uri="{FF2B5EF4-FFF2-40B4-BE49-F238E27FC236}">
                <a16:creationId xmlns:a16="http://schemas.microsoft.com/office/drawing/2014/main" id="{60108D48-895A-F542-9CF8-A5851990512C}"/>
              </a:ext>
            </a:extLst>
          </p:cNvPr>
          <p:cNvSpPr>
            <a:spLocks noChangeAspect="1"/>
          </p:cNvSpPr>
          <p:nvPr/>
        </p:nvSpPr>
        <p:spPr>
          <a:xfrm>
            <a:off x="1971894" y="4903606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0" name="Flowchart: Connector 9">
            <a:extLst>
              <a:ext uri="{FF2B5EF4-FFF2-40B4-BE49-F238E27FC236}">
                <a16:creationId xmlns:a16="http://schemas.microsoft.com/office/drawing/2014/main" id="{DC1FEB40-CEBE-6549-9F65-C9F04D030AA9}"/>
              </a:ext>
            </a:extLst>
          </p:cNvPr>
          <p:cNvSpPr>
            <a:spLocks noChangeAspect="1"/>
          </p:cNvSpPr>
          <p:nvPr/>
        </p:nvSpPr>
        <p:spPr>
          <a:xfrm>
            <a:off x="2539213" y="5277532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5" name="Flowchart: Connector 9">
            <a:extLst>
              <a:ext uri="{FF2B5EF4-FFF2-40B4-BE49-F238E27FC236}">
                <a16:creationId xmlns:a16="http://schemas.microsoft.com/office/drawing/2014/main" id="{25823FA9-6149-424C-8E54-EFF549606D0A}"/>
              </a:ext>
            </a:extLst>
          </p:cNvPr>
          <p:cNvSpPr>
            <a:spLocks noChangeAspect="1"/>
          </p:cNvSpPr>
          <p:nvPr/>
        </p:nvSpPr>
        <p:spPr>
          <a:xfrm>
            <a:off x="407641" y="4151634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0" name="Flowchart: Connector 9">
            <a:extLst>
              <a:ext uri="{FF2B5EF4-FFF2-40B4-BE49-F238E27FC236}">
                <a16:creationId xmlns:a16="http://schemas.microsoft.com/office/drawing/2014/main" id="{9CAE8776-39C8-784D-BF74-77C4F58610EE}"/>
              </a:ext>
            </a:extLst>
          </p:cNvPr>
          <p:cNvSpPr>
            <a:spLocks noChangeAspect="1"/>
          </p:cNvSpPr>
          <p:nvPr/>
        </p:nvSpPr>
        <p:spPr>
          <a:xfrm>
            <a:off x="356068" y="5170261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5" name="Flowchart: Connector 9">
            <a:extLst>
              <a:ext uri="{FF2B5EF4-FFF2-40B4-BE49-F238E27FC236}">
                <a16:creationId xmlns:a16="http://schemas.microsoft.com/office/drawing/2014/main" id="{1D6AFF47-D2DC-774D-9A8B-57349CE83D25}"/>
              </a:ext>
            </a:extLst>
          </p:cNvPr>
          <p:cNvSpPr>
            <a:spLocks noChangeAspect="1"/>
          </p:cNvSpPr>
          <p:nvPr/>
        </p:nvSpPr>
        <p:spPr>
          <a:xfrm>
            <a:off x="607493" y="4963957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7" name="Flowchart: Connector 9">
            <a:extLst>
              <a:ext uri="{FF2B5EF4-FFF2-40B4-BE49-F238E27FC236}">
                <a16:creationId xmlns:a16="http://schemas.microsoft.com/office/drawing/2014/main" id="{282CFF73-A79F-A348-B6B8-D4E5AD1E98BB}"/>
              </a:ext>
            </a:extLst>
          </p:cNvPr>
          <p:cNvSpPr>
            <a:spLocks noChangeAspect="1"/>
          </p:cNvSpPr>
          <p:nvPr/>
        </p:nvSpPr>
        <p:spPr>
          <a:xfrm>
            <a:off x="1204810" y="2662803"/>
            <a:ext cx="822960" cy="822960"/>
          </a:xfrm>
          <a:prstGeom prst="flowChartConnector">
            <a:avLst/>
          </a:prstGeom>
          <a:solidFill>
            <a:srgbClr val="FFD6D9"/>
          </a:solidFill>
          <a:ln w="0">
            <a:solidFill>
              <a:srgbClr val="FF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34BE2C36-6CAA-6948-8DA9-C556C0F85F65}"/>
              </a:ext>
            </a:extLst>
          </p:cNvPr>
          <p:cNvSpPr/>
          <p:nvPr/>
        </p:nvSpPr>
        <p:spPr>
          <a:xfrm>
            <a:off x="1179363" y="33172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8D5D6-27C7-9348-96A9-D6E3A55119A4}"/>
              </a:ext>
            </a:extLst>
          </p:cNvPr>
          <p:cNvSpPr/>
          <p:nvPr/>
        </p:nvSpPr>
        <p:spPr>
          <a:xfrm>
            <a:off x="1405677" y="35435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9">
            <a:extLst>
              <a:ext uri="{FF2B5EF4-FFF2-40B4-BE49-F238E27FC236}">
                <a16:creationId xmlns:a16="http://schemas.microsoft.com/office/drawing/2014/main" id="{4F27A3CC-EFF7-AF4C-A1ED-46CB17629513}"/>
              </a:ext>
            </a:extLst>
          </p:cNvPr>
          <p:cNvSpPr/>
          <p:nvPr/>
        </p:nvSpPr>
        <p:spPr>
          <a:xfrm>
            <a:off x="2093763" y="374271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7446F3-7F78-CF4D-BEE5-84D35B6BD2A4}"/>
              </a:ext>
            </a:extLst>
          </p:cNvPr>
          <p:cNvSpPr/>
          <p:nvPr/>
        </p:nvSpPr>
        <p:spPr>
          <a:xfrm>
            <a:off x="2320077" y="396902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">
            <a:extLst>
              <a:ext uri="{FF2B5EF4-FFF2-40B4-BE49-F238E27FC236}">
                <a16:creationId xmlns:a16="http://schemas.microsoft.com/office/drawing/2014/main" id="{98E86082-2C96-A543-B57A-9A3383B9DAA4}"/>
              </a:ext>
            </a:extLst>
          </p:cNvPr>
          <p:cNvSpPr/>
          <p:nvPr/>
        </p:nvSpPr>
        <p:spPr>
          <a:xfrm>
            <a:off x="1928663" y="30886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492230-3464-2943-8DC7-63F450CC8879}"/>
              </a:ext>
            </a:extLst>
          </p:cNvPr>
          <p:cNvSpPr/>
          <p:nvPr/>
        </p:nvSpPr>
        <p:spPr>
          <a:xfrm>
            <a:off x="2154977" y="33149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">
            <a:extLst>
              <a:ext uri="{FF2B5EF4-FFF2-40B4-BE49-F238E27FC236}">
                <a16:creationId xmlns:a16="http://schemas.microsoft.com/office/drawing/2014/main" id="{7C5FE03F-3AB1-0C42-8EF6-1711A6B2E6C0}"/>
              </a:ext>
            </a:extLst>
          </p:cNvPr>
          <p:cNvSpPr/>
          <p:nvPr/>
        </p:nvSpPr>
        <p:spPr>
          <a:xfrm>
            <a:off x="150321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AD0B46-4275-FE4D-BACD-C2681EDEB90A}"/>
              </a:ext>
            </a:extLst>
          </p:cNvPr>
          <p:cNvSpPr/>
          <p:nvPr/>
        </p:nvSpPr>
        <p:spPr>
          <a:xfrm>
            <a:off x="172952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9">
            <a:extLst>
              <a:ext uri="{FF2B5EF4-FFF2-40B4-BE49-F238E27FC236}">
                <a16:creationId xmlns:a16="http://schemas.microsoft.com/office/drawing/2014/main" id="{4A189EA2-A5CE-2C43-A44B-2804AA3259D4}"/>
              </a:ext>
            </a:extLst>
          </p:cNvPr>
          <p:cNvSpPr/>
          <p:nvPr/>
        </p:nvSpPr>
        <p:spPr>
          <a:xfrm>
            <a:off x="2324259" y="345284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B8F80-A1B9-574F-89F8-B82FD757321E}"/>
              </a:ext>
            </a:extLst>
          </p:cNvPr>
          <p:cNvSpPr/>
          <p:nvPr/>
        </p:nvSpPr>
        <p:spPr>
          <a:xfrm>
            <a:off x="2550573" y="367915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9">
            <a:extLst>
              <a:ext uri="{FF2B5EF4-FFF2-40B4-BE49-F238E27FC236}">
                <a16:creationId xmlns:a16="http://schemas.microsoft.com/office/drawing/2014/main" id="{CA4BFD50-CF85-1846-A216-F4423C915273}"/>
              </a:ext>
            </a:extLst>
          </p:cNvPr>
          <p:cNvSpPr/>
          <p:nvPr/>
        </p:nvSpPr>
        <p:spPr>
          <a:xfrm>
            <a:off x="785293" y="514810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DAD261A-B620-F444-A543-2AFAE0BF8164}"/>
              </a:ext>
            </a:extLst>
          </p:cNvPr>
          <p:cNvSpPr/>
          <p:nvPr/>
        </p:nvSpPr>
        <p:spPr>
          <a:xfrm>
            <a:off x="1011607" y="537442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">
            <a:extLst>
              <a:ext uri="{FF2B5EF4-FFF2-40B4-BE49-F238E27FC236}">
                <a16:creationId xmlns:a16="http://schemas.microsoft.com/office/drawing/2014/main" id="{D06442CC-C520-1044-821E-72161859B6C0}"/>
              </a:ext>
            </a:extLst>
          </p:cNvPr>
          <p:cNvSpPr/>
          <p:nvPr/>
        </p:nvSpPr>
        <p:spPr>
          <a:xfrm>
            <a:off x="1382610" y="284695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AC9BA7-C415-654F-82B2-03C362E21F21}"/>
              </a:ext>
            </a:extLst>
          </p:cNvPr>
          <p:cNvSpPr/>
          <p:nvPr/>
        </p:nvSpPr>
        <p:spPr>
          <a:xfrm>
            <a:off x="1608924" y="307326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9">
            <a:extLst>
              <a:ext uri="{FF2B5EF4-FFF2-40B4-BE49-F238E27FC236}">
                <a16:creationId xmlns:a16="http://schemas.microsoft.com/office/drawing/2014/main" id="{1E22DAB0-979B-6A49-A282-186163B24073}"/>
              </a:ext>
            </a:extLst>
          </p:cNvPr>
          <p:cNvSpPr/>
          <p:nvPr/>
        </p:nvSpPr>
        <p:spPr>
          <a:xfrm>
            <a:off x="2717013" y="5461682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F34866-6D32-1741-8DCE-CD1B8B5FF179}"/>
              </a:ext>
            </a:extLst>
          </p:cNvPr>
          <p:cNvSpPr/>
          <p:nvPr/>
        </p:nvSpPr>
        <p:spPr>
          <a:xfrm>
            <a:off x="2943327" y="5687996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9">
            <a:extLst>
              <a:ext uri="{FF2B5EF4-FFF2-40B4-BE49-F238E27FC236}">
                <a16:creationId xmlns:a16="http://schemas.microsoft.com/office/drawing/2014/main" id="{A0585FC9-0596-1040-BDC8-B40C4DBEE9D4}"/>
              </a:ext>
            </a:extLst>
          </p:cNvPr>
          <p:cNvSpPr/>
          <p:nvPr/>
        </p:nvSpPr>
        <p:spPr>
          <a:xfrm>
            <a:off x="585441" y="4335784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F27758-9CDB-FB42-BEB2-50E4D67C62DD}"/>
              </a:ext>
            </a:extLst>
          </p:cNvPr>
          <p:cNvSpPr/>
          <p:nvPr/>
        </p:nvSpPr>
        <p:spPr>
          <a:xfrm>
            <a:off x="811755" y="4562098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">
            <a:extLst>
              <a:ext uri="{FF2B5EF4-FFF2-40B4-BE49-F238E27FC236}">
                <a16:creationId xmlns:a16="http://schemas.microsoft.com/office/drawing/2014/main" id="{8734FF51-79A9-5B48-AEBD-13EF434CCBFA}"/>
              </a:ext>
            </a:extLst>
          </p:cNvPr>
          <p:cNvSpPr/>
          <p:nvPr/>
        </p:nvSpPr>
        <p:spPr>
          <a:xfrm>
            <a:off x="533868" y="5354411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7055D8-A45B-D542-AA7A-913165331A12}"/>
              </a:ext>
            </a:extLst>
          </p:cNvPr>
          <p:cNvSpPr/>
          <p:nvPr/>
        </p:nvSpPr>
        <p:spPr>
          <a:xfrm>
            <a:off x="760182" y="5580725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9">
            <a:extLst>
              <a:ext uri="{FF2B5EF4-FFF2-40B4-BE49-F238E27FC236}">
                <a16:creationId xmlns:a16="http://schemas.microsoft.com/office/drawing/2014/main" id="{6D45BCC6-C038-EC46-AAC0-8679A4A0FC24}"/>
              </a:ext>
            </a:extLst>
          </p:cNvPr>
          <p:cNvSpPr/>
          <p:nvPr/>
        </p:nvSpPr>
        <p:spPr>
          <a:xfrm>
            <a:off x="1592945" y="592516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6" name="Flowchart: Connector 9">
            <a:extLst>
              <a:ext uri="{FF2B5EF4-FFF2-40B4-BE49-F238E27FC236}">
                <a16:creationId xmlns:a16="http://schemas.microsoft.com/office/drawing/2014/main" id="{BAA9451A-ED2A-FE48-B229-E8109BC220DE}"/>
              </a:ext>
            </a:extLst>
          </p:cNvPr>
          <p:cNvSpPr/>
          <p:nvPr/>
        </p:nvSpPr>
        <p:spPr>
          <a:xfrm>
            <a:off x="2149694" y="5087756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BAAD65-7F10-164D-8FED-71ED53CAD9DD}"/>
              </a:ext>
            </a:extLst>
          </p:cNvPr>
          <p:cNvSpPr/>
          <p:nvPr/>
        </p:nvSpPr>
        <p:spPr>
          <a:xfrm>
            <a:off x="2376008" y="531407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">
            <a:extLst>
              <a:ext uri="{FF2B5EF4-FFF2-40B4-BE49-F238E27FC236}">
                <a16:creationId xmlns:a16="http://schemas.microsoft.com/office/drawing/2014/main" id="{517E48D8-C82B-4148-A6DE-52785890374D}"/>
              </a:ext>
            </a:extLst>
          </p:cNvPr>
          <p:cNvSpPr/>
          <p:nvPr/>
        </p:nvSpPr>
        <p:spPr>
          <a:xfrm>
            <a:off x="2143247" y="5796927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0878BE-7F7C-AE47-9D09-21B72A1385FE}"/>
              </a:ext>
            </a:extLst>
          </p:cNvPr>
          <p:cNvSpPr/>
          <p:nvPr/>
        </p:nvSpPr>
        <p:spPr>
          <a:xfrm>
            <a:off x="2369561" y="6023241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9">
            <a:extLst>
              <a:ext uri="{FF2B5EF4-FFF2-40B4-BE49-F238E27FC236}">
                <a16:creationId xmlns:a16="http://schemas.microsoft.com/office/drawing/2014/main" id="{4F6B7D8F-3C35-394F-AFE4-EAF3716E8D2E}"/>
              </a:ext>
            </a:extLst>
          </p:cNvPr>
          <p:cNvSpPr/>
          <p:nvPr/>
        </p:nvSpPr>
        <p:spPr>
          <a:xfrm>
            <a:off x="1571804" y="5270600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4A3A5F-1B44-834A-9864-22445DFAB2AB}"/>
              </a:ext>
            </a:extLst>
          </p:cNvPr>
          <p:cNvSpPr/>
          <p:nvPr/>
        </p:nvSpPr>
        <p:spPr>
          <a:xfrm>
            <a:off x="1798118" y="5496914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">
            <a:extLst>
              <a:ext uri="{FF2B5EF4-FFF2-40B4-BE49-F238E27FC236}">
                <a16:creationId xmlns:a16="http://schemas.microsoft.com/office/drawing/2014/main" id="{D9D62520-904F-8C47-9D13-5CD28EDCE2FE}"/>
              </a:ext>
            </a:extLst>
          </p:cNvPr>
          <p:cNvSpPr/>
          <p:nvPr/>
        </p:nvSpPr>
        <p:spPr>
          <a:xfrm>
            <a:off x="2500163" y="4015763"/>
            <a:ext cx="457200" cy="457200"/>
          </a:xfrm>
          <a:prstGeom prst="flowChartConnector">
            <a:avLst/>
          </a:prstGeom>
          <a:solidFill>
            <a:srgbClr val="C0C9FF"/>
          </a:solidFill>
          <a:ln w="0">
            <a:solidFill>
              <a:srgbClr val="17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D02E12-F5E6-AC46-B882-2548FB657033}"/>
              </a:ext>
            </a:extLst>
          </p:cNvPr>
          <p:cNvSpPr/>
          <p:nvPr/>
        </p:nvSpPr>
        <p:spPr>
          <a:xfrm>
            <a:off x="2726477" y="4242077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DE798E-47B4-AB4D-9B0B-6E820AC82674}"/>
              </a:ext>
            </a:extLst>
          </p:cNvPr>
          <p:cNvSpPr/>
          <p:nvPr/>
        </p:nvSpPr>
        <p:spPr>
          <a:xfrm>
            <a:off x="1819259" y="6151480"/>
            <a:ext cx="9144" cy="91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rgbClr val="FF0700">
                <a:alpha val="20000"/>
              </a:srgbClr>
            </a:solidFill>
            <a:ln w="0">
              <a:solidFill>
                <a:srgbClr val="FF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red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red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300562" y="4822021"/>
            <a:ext cx="6237754" cy="193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EAFFF9-49D6-5C4B-B95B-B3B70CA42238}"/>
              </a:ext>
            </a:extLst>
          </p:cNvPr>
          <p:cNvSpPr/>
          <p:nvPr/>
        </p:nvSpPr>
        <p:spPr>
          <a:xfrm rot="7841346">
            <a:off x="2558147" y="4116917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95CD41-7A4D-9D4D-B2F5-F7C30E68AD8F}"/>
              </a:ext>
            </a:extLst>
          </p:cNvPr>
          <p:cNvSpPr/>
          <p:nvPr/>
        </p:nvSpPr>
        <p:spPr>
          <a:xfrm>
            <a:off x="4975574" y="550702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65578-CEC6-934F-962B-E72A653C01EF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3449313" y="4184957"/>
            <a:ext cx="1553043" cy="1348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60136D-5ABD-2549-9492-609F7C90425F}"/>
              </a:ext>
            </a:extLst>
          </p:cNvPr>
          <p:cNvCxnSpPr>
            <a:cxnSpLocks noChangeAspect="1"/>
          </p:cNvCxnSpPr>
          <p:nvPr/>
        </p:nvCxnSpPr>
        <p:spPr>
          <a:xfrm>
            <a:off x="3427953" y="4145020"/>
            <a:ext cx="713600" cy="10113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3F12244-C9A0-934D-BAD6-23A5920FA791}"/>
              </a:ext>
            </a:extLst>
          </p:cNvPr>
          <p:cNvSpPr/>
          <p:nvPr/>
        </p:nvSpPr>
        <p:spPr>
          <a:xfrm>
            <a:off x="4924058" y="5479227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38" grpId="0" animBg="1"/>
      <p:bldP spid="38" grpId="1" animBg="1"/>
      <p:bldP spid="20" grpId="0" animBg="1"/>
      <p:bldP spid="20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Evaluate sample point at center of rectangle</a:t>
            </a:r>
          </a:p>
          <a:p>
            <a:pPr lvl="1"/>
            <a:r>
              <a:rPr lang="en-US" dirty="0"/>
              <a:t>Subdivide large rectangles with small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(implicit)</a:t>
            </a:r>
          </a:p>
          <a:p>
            <a:pPr lvl="1"/>
            <a:r>
              <a:rPr lang="en-US" dirty="0"/>
              <a:t>Evaluate sample point at center of cell</a:t>
            </a:r>
          </a:p>
          <a:p>
            <a:pPr lvl="1"/>
            <a:r>
              <a:rPr lang="en-US" dirty="0"/>
              <a:t>Subdivide large cells with small values</a:t>
            </a:r>
          </a:p>
          <a:p>
            <a:pPr lvl="2"/>
            <a:r>
              <a:rPr lang="en-US" dirty="0"/>
              <a:t>Delaunay graph decides “large” cells</a:t>
            </a:r>
          </a:p>
          <a:p>
            <a:pPr lvl="2"/>
            <a:r>
              <a:rPr lang="en-US" dirty="0"/>
              <a:t>Spoke-darts selects how to subdivide</a:t>
            </a:r>
          </a:p>
          <a:p>
            <a:r>
              <a:rPr lang="en-US" dirty="0" err="1"/>
              <a:t>Opt</a:t>
            </a:r>
            <a:r>
              <a:rPr lang="en-US" dirty="0"/>
              <a:t>-Darts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increasingly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Enable exploration of multiple paths in parallel</a:t>
            </a:r>
            <a:br>
              <a:rPr lang="en-US" dirty="0"/>
            </a:br>
            <a:r>
              <a:rPr lang="en-US" dirty="0"/>
              <a:t>avoiding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saturation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as </a:t>
            </a:r>
            <a:r>
              <a:rPr lang="en-US" dirty="0" err="1"/>
              <a:t>Bridson</a:t>
            </a:r>
            <a:r>
              <a:rPr lang="en-US" dirty="0"/>
              <a:t> 2007</a:t>
            </a:r>
            <a:br>
              <a:rPr lang="en-US" dirty="0"/>
            </a:br>
            <a:r>
              <a:rPr lang="en-US" dirty="0"/>
              <a:t>(especially since I already did that for you :) </a:t>
            </a:r>
            <a:br>
              <a:rPr lang="en-US" dirty="0"/>
            </a:br>
            <a:r>
              <a:rPr lang="en-US" dirty="0"/>
              <a:t>comparable speed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Two-spokes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Practical to 30d, depending on domain periodicity, application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25C73-F048-0742-834F-B57BD5A3427A}"/>
              </a:ext>
            </a:extLst>
          </p:cNvPr>
          <p:cNvGrpSpPr/>
          <p:nvPr/>
        </p:nvGrpSpPr>
        <p:grpSpPr>
          <a:xfrm>
            <a:off x="7421263" y="3805361"/>
            <a:ext cx="3707155" cy="2867304"/>
            <a:chOff x="8166131" y="588911"/>
            <a:chExt cx="3707155" cy="28673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0322" y="1239629"/>
              <a:ext cx="2730500" cy="1816100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8166131" y="2988564"/>
              <a:ext cx="848929" cy="41990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1069427" y="1033179"/>
              <a:ext cx="803859" cy="29330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8105609" y="967865"/>
              <a:ext cx="1076998" cy="31908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1000882" y="2877739"/>
              <a:ext cx="899880" cy="25707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7580412" y="621753"/>
            <a:ext cx="3291840" cy="2807705"/>
            <a:chOff x="8511347" y="3889586"/>
            <a:chExt cx="3291840" cy="2807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9431074" y="5537344"/>
              <a:ext cx="1853386" cy="661501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Eliminate spike: </a:t>
              </a:r>
              <a:br>
                <a:rPr lang="en-US" sz="1600" dirty="0"/>
              </a:br>
              <a:r>
                <a:rPr lang="en-US" sz="1600" dirty="0"/>
                <a:t>solved </a:t>
              </a:r>
              <a:r>
                <a:rPr lang="en-US" sz="1400" dirty="0"/>
                <a:t>2018</a:t>
              </a:r>
              <a:r>
                <a:rPr lang="en-US" sz="1400" dirty="0">
                  <a:sym typeface="Wingdings" pitchFamily="2" charset="2"/>
                </a:rPr>
                <a:t> for high-d</a:t>
              </a:r>
              <a:endParaRPr lang="en-US" sz="14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26600" y="3889586"/>
              <a:ext cx="2895595" cy="900259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00B050"/>
                  </a:solidFill>
                </a:rPr>
                <a:t>Spoke-Darts</a:t>
              </a:r>
              <a:br>
                <a:rPr lang="en-US" sz="1600" b="1" dirty="0">
                  <a:solidFill>
                    <a:srgbClr val="00B050"/>
                  </a:solidFill>
                </a:rPr>
              </a:br>
              <a:r>
                <a:rPr lang="en-US" sz="1600" dirty="0"/>
                <a:t>Blue-noise</a:t>
              </a:r>
              <a:br>
                <a:rPr lang="en-US" sz="1600" dirty="0"/>
              </a:br>
              <a:r>
                <a:rPr lang="en-US" sz="1600" dirty="0"/>
                <a:t>Linear scaling by dimension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30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8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9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00"/>
                            </p:stCondLst>
                            <p:childTnLst>
                              <p:par>
                                <p:cTn id="12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9076</TotalTime>
  <Words>2052</Words>
  <Application>Microsoft Macintosh PowerPoint</Application>
  <PresentationFormat>Widescreen</PresentationFormat>
  <Paragraphs>503</Paragraphs>
  <Slides>31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Runtime               , best one can hope for</vt:lpstr>
      <vt:lpstr>Application Delaunay Graph</vt:lpstr>
      <vt:lpstr>Application Global Optimization</vt:lpstr>
      <vt:lpstr>Application Rendering</vt:lpstr>
      <vt:lpstr>Application Rendering</vt:lpstr>
      <vt:lpstr>Application Motion Planning</vt:lpstr>
      <vt:lpstr>Conclusions</vt:lpstr>
      <vt:lpstr>Backup slides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173</cp:revision>
  <dcterms:created xsi:type="dcterms:W3CDTF">2017-10-14T01:15:26Z</dcterms:created>
  <dcterms:modified xsi:type="dcterms:W3CDTF">2018-08-03T15:30:28Z</dcterms:modified>
</cp:coreProperties>
</file>